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60" r:id="rId3"/>
    <p:sldId id="262" r:id="rId4"/>
    <p:sldId id="263" r:id="rId5"/>
    <p:sldId id="264" r:id="rId6"/>
    <p:sldId id="265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7" r:id="rId15"/>
    <p:sldId id="278" r:id="rId16"/>
    <p:sldId id="279" r:id="rId17"/>
    <p:sldId id="280" r:id="rId18"/>
    <p:sldId id="281" r:id="rId19"/>
    <p:sldId id="282" r:id="rId20"/>
    <p:sldId id="275" r:id="rId21"/>
    <p:sldId id="276" r:id="rId22"/>
    <p:sldId id="285" r:id="rId23"/>
    <p:sldId id="283" r:id="rId24"/>
    <p:sldId id="266" r:id="rId26"/>
  </p:sldIdLst>
  <p:sldSz cx="12192000" cy="6858000"/>
  <p:notesSz cx="7103745" cy="10234295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9D1E20"/>
    <a:srgbClr val="D2C2AD"/>
    <a:srgbClr val="F4E6E6"/>
    <a:srgbClr val="D7C8B5"/>
    <a:srgbClr val="940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28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65CF4-6670-4085-9111-C4BCF1A04D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0" Type="http://schemas.openxmlformats.org/officeDocument/2006/relationships/slideLayout" Target="../slideLayouts/slideLayout3.xml"/><Relationship Id="rId3" Type="http://schemas.openxmlformats.org/officeDocument/2006/relationships/image" Target="../media/image2.png"/><Relationship Id="rId29" Type="http://schemas.openxmlformats.org/officeDocument/2006/relationships/tags" Target="../tags/tag26.xml"/><Relationship Id="rId28" Type="http://schemas.openxmlformats.org/officeDocument/2006/relationships/tags" Target="../tags/tag25.xml"/><Relationship Id="rId27" Type="http://schemas.openxmlformats.org/officeDocument/2006/relationships/tags" Target="../tags/tag24.xml"/><Relationship Id="rId26" Type="http://schemas.openxmlformats.org/officeDocument/2006/relationships/tags" Target="../tags/tag23.xml"/><Relationship Id="rId25" Type="http://schemas.openxmlformats.org/officeDocument/2006/relationships/tags" Target="../tags/tag22.xml"/><Relationship Id="rId24" Type="http://schemas.openxmlformats.org/officeDocument/2006/relationships/tags" Target="../tags/tag21.xml"/><Relationship Id="rId23" Type="http://schemas.openxmlformats.org/officeDocument/2006/relationships/image" Target="../media/image3.png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/>
          <p:cNvGrpSpPr/>
          <p:nvPr/>
        </p:nvGrpSpPr>
        <p:grpSpPr>
          <a:xfrm>
            <a:off x="2859464" y="200010"/>
            <a:ext cx="6473072" cy="6457980"/>
            <a:chOff x="2105799" y="20055838"/>
            <a:chExt cx="6748090" cy="6732363"/>
          </a:xfrm>
          <a:solidFill>
            <a:schemeClr val="bg1">
              <a:lumMod val="85000"/>
              <a:alpha val="20000"/>
            </a:schemeClr>
          </a:solidFill>
        </p:grpSpPr>
        <p:sp>
          <p:nvSpPr>
            <p:cNvPr id="96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1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Freeform 71"/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371741" y="375946"/>
            <a:ext cx="1448518" cy="1445140"/>
            <a:chOff x="2105799" y="20055838"/>
            <a:chExt cx="6748090" cy="6732363"/>
          </a:xfrm>
          <a:solidFill>
            <a:srgbClr val="94070A"/>
          </a:solidFill>
        </p:grpSpPr>
        <p:sp>
          <p:nvSpPr>
            <p:cNvPr id="120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3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4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8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71"/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114269" y="1954249"/>
            <a:ext cx="9963463" cy="15684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sz="4000" b="1" spc="300" dirty="0">
                <a:solidFill>
                  <a:srgbClr val="94070A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Pho2Vis：基于预训练模型与物理信息增强的能见度估计方案</a:t>
            </a:r>
            <a:endParaRPr sz="4000" b="1" spc="300" dirty="0">
              <a:solidFill>
                <a:srgbClr val="94070A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3704590" y="6189980"/>
            <a:ext cx="4918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24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春《深度学习模型与应用》期末项目展示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 flipV="1">
            <a:off x="1000760" y="6198235"/>
            <a:ext cx="10368280" cy="195580"/>
            <a:chOff x="2158738" y="6288048"/>
            <a:chExt cx="7978219" cy="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158738" y="6288048"/>
              <a:ext cx="2237295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>
              <a:off x="7899662" y="6288048"/>
              <a:ext cx="2237295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319780" y="4564380"/>
            <a:ext cx="5556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小组成员：</a:t>
            </a:r>
            <a:r>
              <a:rPr lang="en-US" altLang="zh-CN"/>
              <a:t>      </a:t>
            </a:r>
            <a:r>
              <a:rPr lang="zh-CN" altLang="en-US"/>
              <a:t>江丰楗</a:t>
            </a:r>
            <a:r>
              <a:rPr lang="en-US" altLang="zh-CN"/>
              <a:t>     </a:t>
            </a:r>
            <a:r>
              <a:rPr lang="zh-CN" altLang="en-US"/>
              <a:t>黄柏喻</a:t>
            </a:r>
            <a:r>
              <a:rPr lang="en-US" altLang="zh-CN"/>
              <a:t>     浦皓天     张轩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83584" y="-241003"/>
            <a:ext cx="7357162" cy="7340006"/>
            <a:chOff x="2105799" y="20055838"/>
            <a:chExt cx="6748090" cy="6732363"/>
          </a:xfrm>
          <a:solidFill>
            <a:srgbClr val="F4E6E6"/>
          </a:solidFill>
        </p:grpSpPr>
        <p:sp>
          <p:nvSpPr>
            <p:cNvPr id="3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71"/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978217" y="1940541"/>
            <a:ext cx="2449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PART 03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47991" y="2961840"/>
            <a:ext cx="31612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研究方法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66399" y="2779909"/>
            <a:ext cx="665278" cy="45720"/>
          </a:xfrm>
          <a:prstGeom prst="rect">
            <a:avLst/>
          </a:prstGeom>
          <a:solidFill>
            <a:srgbClr val="9D1E20"/>
          </a:solidFill>
          <a:ln>
            <a:solidFill>
              <a:srgbClr val="9D1E2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947991" y="3910893"/>
            <a:ext cx="506527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Research Methods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8471" y="2171697"/>
            <a:ext cx="6357284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52512" y="300592"/>
            <a:ext cx="46063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数据加工：图片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2018_12_18_12_00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10" y="2364740"/>
            <a:ext cx="4475480" cy="3356610"/>
          </a:xfrm>
          <a:prstGeom prst="rect">
            <a:avLst/>
          </a:prstGeom>
        </p:spPr>
      </p:pic>
      <p:pic>
        <p:nvPicPr>
          <p:cNvPr id="8" name="图片 7" descr="2018_12_18_12_00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065" y="2365375"/>
            <a:ext cx="4474845" cy="33559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5670" y="1078865"/>
            <a:ext cx="8436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）添加掩码：仅保留仰角较小部分的天空（靠见地面部分）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915670" y="1539240"/>
            <a:ext cx="7129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）重命名：年</a:t>
            </a:r>
            <a:r>
              <a:rPr lang="en-US" altLang="zh-CN" sz="2400"/>
              <a:t>-</a:t>
            </a:r>
            <a:r>
              <a:rPr lang="zh-CN" altLang="en-US" sz="2400"/>
              <a:t>月</a:t>
            </a:r>
            <a:r>
              <a:rPr lang="en-US" altLang="zh-CN" sz="2400"/>
              <a:t>-</a:t>
            </a:r>
            <a:r>
              <a:rPr lang="zh-CN" altLang="en-US" sz="2400"/>
              <a:t>日</a:t>
            </a:r>
            <a:r>
              <a:rPr lang="en-US" altLang="zh-CN" sz="2400"/>
              <a:t>-</a:t>
            </a:r>
            <a:r>
              <a:rPr lang="zh-CN" altLang="en-US" sz="2400"/>
              <a:t>时</a:t>
            </a:r>
            <a:r>
              <a:rPr lang="en-US" altLang="zh-CN" sz="2400"/>
              <a:t>-</a:t>
            </a:r>
            <a:r>
              <a:rPr lang="zh-CN" altLang="en-US" sz="2400"/>
              <a:t>分</a:t>
            </a:r>
            <a:r>
              <a:rPr lang="en-US" altLang="zh-CN" sz="2400"/>
              <a:t>-</a:t>
            </a:r>
            <a:r>
              <a:rPr lang="zh-CN" altLang="en-US" sz="2400"/>
              <a:t>曝光种类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1597025" y="583946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2018_12_18_12_00_1</a:t>
            </a:r>
            <a:r>
              <a:rPr lang="en-US" altLang="zh-CN"/>
              <a:t>.png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6750050" y="5854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2018_12_18_12_00_1</a:t>
            </a:r>
            <a:r>
              <a:rPr lang="en-US" altLang="zh-CN"/>
              <a:t>.png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10198100" y="3808730"/>
                <a:ext cx="1670050" cy="46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3360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100" y="3808730"/>
                <a:ext cx="1670050" cy="4692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7529195" y="1911350"/>
            <a:ext cx="1731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(masked)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8471" y="2171697"/>
            <a:ext cx="6357284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52512" y="300592"/>
            <a:ext cx="46063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数据加工：标签与其他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8340" y="1091565"/>
            <a:ext cx="8436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）时间戳对齐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10" y="3429000"/>
            <a:ext cx="7495540" cy="24142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88340" y="1631315"/>
            <a:ext cx="8436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）添加</a:t>
            </a:r>
            <a:r>
              <a:rPr lang="en-US" altLang="zh-CN" sz="2400"/>
              <a:t>AOD</a:t>
            </a:r>
            <a:r>
              <a:rPr lang="zh-CN" altLang="en-US" sz="2400"/>
              <a:t>、</a:t>
            </a:r>
            <a:r>
              <a:rPr lang="en-US" altLang="zh-CN" sz="2400"/>
              <a:t>RH</a:t>
            </a:r>
            <a:r>
              <a:rPr lang="zh-CN" altLang="en-US" sz="2400"/>
              <a:t>等与大气相关的物理量作为特征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688340" y="2176145"/>
            <a:ext cx="1086294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）与图片数据一起，每五个划分为一组，前四个作为训练数据，最后一个作为测试数据</a:t>
            </a:r>
            <a:endParaRPr lang="zh-CN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8471" y="2171697"/>
            <a:ext cx="6357284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52755" y="300355"/>
            <a:ext cx="5984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模型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</a:rPr>
              <a:t>1——</a:t>
            </a: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  <a:sym typeface="+mn-ea"/>
              </a:rPr>
              <a:t>Inception v3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99733" y="2213973"/>
            <a:ext cx="3986373" cy="70891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Inception v3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819614" y="1191695"/>
            <a:ext cx="1592496" cy="3595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Image 0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819614" y="1541015"/>
            <a:ext cx="1592496" cy="3595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Image 1</a:t>
            </a:r>
            <a:endParaRPr lang="zh-CN" altLang="en-US" dirty="0"/>
          </a:p>
        </p:txBody>
      </p:sp>
      <p:sp>
        <p:nvSpPr>
          <p:cNvPr id="32" name="箭头: 下 6"/>
          <p:cNvSpPr/>
          <p:nvPr/>
        </p:nvSpPr>
        <p:spPr>
          <a:xfrm>
            <a:off x="2538806" y="1900612"/>
            <a:ext cx="154113" cy="313361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737418" y="3290194"/>
            <a:ext cx="1756884" cy="349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Feature map 0</a:t>
            </a:r>
            <a:endParaRPr lang="zh-CN" altLang="en-US" dirty="0"/>
          </a:p>
        </p:txBody>
      </p:sp>
      <p:sp>
        <p:nvSpPr>
          <p:cNvPr id="39" name="箭头: 下 10"/>
          <p:cNvSpPr/>
          <p:nvPr/>
        </p:nvSpPr>
        <p:spPr>
          <a:xfrm>
            <a:off x="2538805" y="2933167"/>
            <a:ext cx="154112" cy="35702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737419" y="3616400"/>
            <a:ext cx="1756884" cy="349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Feature map 1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1737419" y="4539362"/>
            <a:ext cx="1756884" cy="349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Feature map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22022" y="1364013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299*299*3</a:t>
            </a:r>
            <a:endParaRPr lang="zh-CN" altLang="en-US" dirty="0"/>
          </a:p>
        </p:txBody>
      </p:sp>
      <p:sp>
        <p:nvSpPr>
          <p:cNvPr id="53" name="箭头: 下 15"/>
          <p:cNvSpPr/>
          <p:nvPr/>
        </p:nvSpPr>
        <p:spPr>
          <a:xfrm>
            <a:off x="2538805" y="3965720"/>
            <a:ext cx="154113" cy="57364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2692918" y="406675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/>
              <a:t>concat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691137" y="341344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2048*1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2589293" y="4925517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3*3 conv1D,</a:t>
            </a:r>
            <a:r>
              <a:rPr lang="zh-CN" altLang="en-US" dirty="0"/>
              <a:t> </a:t>
            </a:r>
            <a:r>
              <a:rPr lang="en-US" altLang="zh-CN" dirty="0"/>
              <a:t>padding=1</a:t>
            </a:r>
            <a:endParaRPr lang="en-US" altLang="zh-CN" dirty="0"/>
          </a:p>
          <a:p>
            <a:r>
              <a:rPr lang="en-US" altLang="zh-CN" dirty="0"/>
              <a:t>               channel=2</a:t>
            </a:r>
            <a:endParaRPr lang="zh-CN" altLang="en-US" dirty="0"/>
          </a:p>
        </p:txBody>
      </p:sp>
      <p:sp>
        <p:nvSpPr>
          <p:cNvPr id="60" name="文本框 59"/>
          <p:cNvSpPr txBox="1"/>
          <p:nvPr/>
        </p:nvSpPr>
        <p:spPr>
          <a:xfrm>
            <a:off x="691138" y="455189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2048*2</a:t>
            </a:r>
            <a:endParaRPr lang="zh-CN" altLang="en-US" dirty="0"/>
          </a:p>
        </p:txBody>
      </p:sp>
      <p:sp>
        <p:nvSpPr>
          <p:cNvPr id="61" name="箭头: 下 20"/>
          <p:cNvSpPr/>
          <p:nvPr/>
        </p:nvSpPr>
        <p:spPr>
          <a:xfrm>
            <a:off x="2538804" y="4888682"/>
            <a:ext cx="154113" cy="57364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723150" y="5480631"/>
            <a:ext cx="1756884" cy="6243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Image encoding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5216680" y="987840"/>
            <a:ext cx="3008613" cy="5796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Image encoding</a:t>
            </a:r>
            <a:endParaRPr lang="zh-CN" altLang="en-US" dirty="0"/>
          </a:p>
        </p:txBody>
      </p:sp>
      <p:sp>
        <p:nvSpPr>
          <p:cNvPr id="64" name="文本框 63"/>
          <p:cNvSpPr txBox="1"/>
          <p:nvPr/>
        </p:nvSpPr>
        <p:spPr>
          <a:xfrm>
            <a:off x="691136" y="557643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2048*1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8237727" y="994117"/>
            <a:ext cx="1223529" cy="5785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numerical features</a:t>
            </a:r>
            <a:endParaRPr lang="zh-CN" altLang="en-US" dirty="0"/>
          </a:p>
        </p:txBody>
      </p:sp>
      <p:sp>
        <p:nvSpPr>
          <p:cNvPr id="66" name="箭头: 下 25"/>
          <p:cNvSpPr/>
          <p:nvPr/>
        </p:nvSpPr>
        <p:spPr>
          <a:xfrm>
            <a:off x="6519376" y="1617172"/>
            <a:ext cx="154113" cy="57364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5216680" y="2231079"/>
            <a:ext cx="4244576" cy="5796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Dense Layer 1 </a:t>
            </a:r>
            <a:endParaRPr lang="zh-CN" altLang="en-US" dirty="0"/>
          </a:p>
        </p:txBody>
      </p:sp>
      <p:sp>
        <p:nvSpPr>
          <p:cNvPr id="68" name="箭头: 下 29"/>
          <p:cNvSpPr/>
          <p:nvPr/>
        </p:nvSpPr>
        <p:spPr>
          <a:xfrm>
            <a:off x="8516390" y="1609110"/>
            <a:ext cx="154113" cy="57364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箭头: 下 30"/>
          <p:cNvSpPr/>
          <p:nvPr/>
        </p:nvSpPr>
        <p:spPr>
          <a:xfrm>
            <a:off x="6519375" y="2866527"/>
            <a:ext cx="154113" cy="57364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6673488" y="298462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71" name="箭头: 下 34"/>
          <p:cNvSpPr/>
          <p:nvPr/>
        </p:nvSpPr>
        <p:spPr>
          <a:xfrm rot="16200000">
            <a:off x="7873320" y="5724794"/>
            <a:ext cx="218572" cy="116115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6979345" y="167935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/>
              <a:t>Concat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7490625" y="3469183"/>
            <a:ext cx="1223529" cy="5785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numerical features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5215677" y="3476602"/>
            <a:ext cx="2274948" cy="5796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Dense Layer 2 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5251183" y="4769587"/>
            <a:ext cx="2239441" cy="5796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Dense Layer 3</a:t>
            </a:r>
            <a:endParaRPr lang="en-US" altLang="zh-CN" dirty="0"/>
          </a:p>
        </p:txBody>
      </p:sp>
      <p:sp>
        <p:nvSpPr>
          <p:cNvPr id="76" name="矩形 75"/>
          <p:cNvSpPr/>
          <p:nvPr/>
        </p:nvSpPr>
        <p:spPr>
          <a:xfrm>
            <a:off x="5963213" y="6085676"/>
            <a:ext cx="1414561" cy="3961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Output(0-1)</a:t>
            </a:r>
            <a:endParaRPr lang="en-US" altLang="zh-CN" dirty="0"/>
          </a:p>
        </p:txBody>
      </p:sp>
      <p:sp>
        <p:nvSpPr>
          <p:cNvPr id="77" name="文本框 76"/>
          <p:cNvSpPr txBox="1"/>
          <p:nvPr/>
        </p:nvSpPr>
        <p:spPr>
          <a:xfrm>
            <a:off x="7612863" y="588030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Scaler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8587436" y="6034340"/>
            <a:ext cx="1992115" cy="5796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dirty="0"/>
              <a:t>Visibility(0-15000)</a:t>
            </a:r>
            <a:endParaRPr lang="en-US" altLang="zh-CN" dirty="0"/>
          </a:p>
        </p:txBody>
      </p:sp>
      <p:sp>
        <p:nvSpPr>
          <p:cNvPr id="79" name="箭头: 下 46"/>
          <p:cNvSpPr/>
          <p:nvPr/>
        </p:nvSpPr>
        <p:spPr>
          <a:xfrm>
            <a:off x="6519374" y="4158240"/>
            <a:ext cx="154113" cy="57364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9691988" y="109301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(2048+x)*1</a:t>
            </a:r>
            <a:endParaRPr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9691988" y="2336249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(2048+x)*1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9711188" y="3520951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(1024+x)*1</a:t>
            </a:r>
            <a:endParaRPr lang="zh-CN" alt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9886752" y="479095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1024*1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6724697" y="417892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85" name="箭头: 下 54"/>
          <p:cNvSpPr/>
          <p:nvPr/>
        </p:nvSpPr>
        <p:spPr>
          <a:xfrm>
            <a:off x="6563230" y="5391722"/>
            <a:ext cx="154113" cy="573642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6763503" y="547152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/>
              <a:t>sigmoid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文本框 212"/>
          <p:cNvSpPr txBox="1"/>
          <p:nvPr/>
        </p:nvSpPr>
        <p:spPr>
          <a:xfrm>
            <a:off x="452755" y="300355"/>
            <a:ext cx="5984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模型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</a:rPr>
              <a:t>1——</a:t>
            </a: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  <a:sym typeface="+mn-ea"/>
              </a:rPr>
              <a:t>Inception v3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1" y="1684555"/>
            <a:ext cx="991552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文本框 212"/>
          <p:cNvSpPr txBox="1"/>
          <p:nvPr/>
        </p:nvSpPr>
        <p:spPr>
          <a:xfrm>
            <a:off x="452755" y="300355"/>
            <a:ext cx="5984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模型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</a:rPr>
              <a:t>1——</a:t>
            </a: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  <a:sym typeface="+mn-ea"/>
              </a:rPr>
              <a:t>Inception v3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838200" y="162623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Batch_size</a:t>
            </a:r>
            <a:r>
              <a:rPr lang="en-US" altLang="zh-CN" dirty="0"/>
              <a:t> = 16</a:t>
            </a:r>
            <a:endParaRPr lang="en-US" altLang="zh-CN" dirty="0"/>
          </a:p>
          <a:p>
            <a:r>
              <a:rPr lang="en-US" altLang="zh-CN" dirty="0"/>
              <a:t>Lr = 0.00005</a:t>
            </a:r>
            <a:endParaRPr lang="en-US" altLang="zh-CN" dirty="0"/>
          </a:p>
          <a:p>
            <a:r>
              <a:rPr lang="en-US" altLang="zh-CN" dirty="0" err="1"/>
              <a:t>Epoches</a:t>
            </a:r>
            <a:r>
              <a:rPr lang="en-US" altLang="zh-CN" dirty="0"/>
              <a:t> = 60</a:t>
            </a:r>
            <a:endParaRPr lang="en-US" altLang="zh-CN" dirty="0"/>
          </a:p>
          <a:p>
            <a:r>
              <a:rPr lang="en-US" altLang="zh-CN" dirty="0"/>
              <a:t>Loss: MSE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Openbeyes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文本框 212"/>
          <p:cNvSpPr txBox="1"/>
          <p:nvPr/>
        </p:nvSpPr>
        <p:spPr>
          <a:xfrm>
            <a:off x="452755" y="300355"/>
            <a:ext cx="5984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模型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</a:rPr>
              <a:t>1——</a:t>
            </a: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  <a:sym typeface="+mn-ea"/>
              </a:rPr>
              <a:t>Inception v3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1" y="1146492"/>
            <a:ext cx="7934325" cy="5210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155" y="2843112"/>
            <a:ext cx="3163237" cy="11721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文本框 212"/>
          <p:cNvSpPr txBox="1"/>
          <p:nvPr/>
        </p:nvSpPr>
        <p:spPr>
          <a:xfrm>
            <a:off x="452755" y="300355"/>
            <a:ext cx="5984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模型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</a:rPr>
              <a:t>2——DenseNet121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52755" y="1123315"/>
            <a:ext cx="108496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1600" b="1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模型结构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：DenseNet121将分类层改为3个全连接层</a:t>
            </a:r>
            <a:br>
              <a:rPr lang="zh-CN" altLang="en-US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</a:br>
            <a:r>
              <a:rPr lang="zh-CN" altLang="en-US" sz="1600" b="1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数据处理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：使用k-近邻进行缺失值填充，进行min-max归一化</a:t>
            </a:r>
            <a:br>
              <a:rPr lang="zh-CN" altLang="en-US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</a:br>
            <a:r>
              <a:rPr lang="zh-CN" altLang="en-US" sz="1600" b="1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训练过程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：将两张不同曝光度的图像在宽度上拼接，然后输入模型中，在第一个fc层前得到高维向量，将它与AOD、RH指标拼接，再输入到全连接层进行训练</a:t>
            </a:r>
            <a:br>
              <a:rPr lang="zh-CN" altLang="en-US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</a:br>
            <a:r>
              <a:rPr lang="zh-CN" altLang="en-US" sz="1600" b="1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训练参数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：lr:1e-3，epoch:100，batch size:32，</a:t>
            </a:r>
            <a:r>
              <a:rPr lang="zh-CN" altLang="en-US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  <a:t>Loss:MSE，训练平台：kaggle</a:t>
            </a:r>
            <a:br>
              <a:rPr lang="zh-CN" altLang="en-US" sz="1600" dirty="0">
                <a:solidFill>
                  <a:srgbClr val="1F2328"/>
                </a:solidFill>
                <a:effectLst/>
                <a:latin typeface="-apple-system"/>
                <a:sym typeface="+mn-ea"/>
              </a:rPr>
            </a:br>
            <a:endParaRPr lang="en-US" altLang="zh-CN" sz="1600" dirty="0">
              <a:solidFill>
                <a:srgbClr val="1F2328"/>
              </a:solidFill>
              <a:effectLst/>
              <a:latin typeface="-apple-system"/>
              <a:sym typeface="+mn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402209" y="4336794"/>
            <a:ext cx="1489435" cy="603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image1</a:t>
            </a:r>
            <a:endParaRPr lang="zh-CN" altLang="en-US" dirty="0"/>
          </a:p>
        </p:txBody>
      </p:sp>
      <p:sp>
        <p:nvSpPr>
          <p:cNvPr id="3" name="矩形: 圆角 8"/>
          <p:cNvSpPr/>
          <p:nvPr/>
        </p:nvSpPr>
        <p:spPr>
          <a:xfrm>
            <a:off x="402208" y="4940109"/>
            <a:ext cx="1489435" cy="603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image2</a:t>
            </a:r>
            <a:endParaRPr lang="zh-CN" altLang="en-US" dirty="0"/>
          </a:p>
        </p:txBody>
      </p:sp>
      <p:sp>
        <p:nvSpPr>
          <p:cNvPr id="11" name="箭头: 右 10"/>
          <p:cNvSpPr/>
          <p:nvPr/>
        </p:nvSpPr>
        <p:spPr>
          <a:xfrm>
            <a:off x="1891642" y="4803417"/>
            <a:ext cx="983533" cy="263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875174" y="4629022"/>
            <a:ext cx="1734536" cy="60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DenseNet121</a:t>
            </a:r>
            <a:endParaRPr lang="zh-CN" altLang="en-US" dirty="0"/>
          </a:p>
        </p:txBody>
      </p:sp>
      <p:sp>
        <p:nvSpPr>
          <p:cNvPr id="13" name="箭头: 右 12"/>
          <p:cNvSpPr/>
          <p:nvPr/>
        </p:nvSpPr>
        <p:spPr>
          <a:xfrm>
            <a:off x="4609707" y="4812846"/>
            <a:ext cx="886120" cy="254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5508399" y="4638451"/>
            <a:ext cx="1489435" cy="603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Image Feature</a:t>
            </a:r>
            <a:endParaRPr lang="zh-CN" altLang="en-US" dirty="0"/>
          </a:p>
        </p:txBody>
      </p:sp>
      <p:sp>
        <p:nvSpPr>
          <p:cNvPr id="16" name="矩形: 圆角 15"/>
          <p:cNvSpPr/>
          <p:nvPr/>
        </p:nvSpPr>
        <p:spPr>
          <a:xfrm>
            <a:off x="5508399" y="5241766"/>
            <a:ext cx="1489435" cy="603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AOD</a:t>
            </a:r>
            <a:endParaRPr lang="zh-CN" altLang="en-US" dirty="0"/>
          </a:p>
        </p:txBody>
      </p:sp>
      <p:sp>
        <p:nvSpPr>
          <p:cNvPr id="17" name="矩形: 圆角 16"/>
          <p:cNvSpPr/>
          <p:nvPr/>
        </p:nvSpPr>
        <p:spPr>
          <a:xfrm>
            <a:off x="5508398" y="4035136"/>
            <a:ext cx="1489435" cy="603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RH</a:t>
            </a:r>
            <a:endParaRPr lang="zh-CN" altLang="en-US" dirty="0"/>
          </a:p>
        </p:txBody>
      </p:sp>
      <p:sp>
        <p:nvSpPr>
          <p:cNvPr id="18" name="箭头: 右 17"/>
          <p:cNvSpPr/>
          <p:nvPr/>
        </p:nvSpPr>
        <p:spPr>
          <a:xfrm>
            <a:off x="6991554" y="4812846"/>
            <a:ext cx="1021230" cy="254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012784" y="4638451"/>
            <a:ext cx="1734536" cy="603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FC×3</a:t>
            </a:r>
            <a:endParaRPr lang="zh-CN" altLang="en-US" dirty="0"/>
          </a:p>
        </p:txBody>
      </p:sp>
      <p:sp>
        <p:nvSpPr>
          <p:cNvPr id="20" name="箭头: 右 19"/>
          <p:cNvSpPr/>
          <p:nvPr/>
        </p:nvSpPr>
        <p:spPr>
          <a:xfrm>
            <a:off x="9755173" y="4803417"/>
            <a:ext cx="1021230" cy="254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10785829" y="4629022"/>
            <a:ext cx="1101372" cy="527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文本框 212"/>
          <p:cNvSpPr txBox="1"/>
          <p:nvPr/>
        </p:nvSpPr>
        <p:spPr>
          <a:xfrm>
            <a:off x="452755" y="300355"/>
            <a:ext cx="5984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模型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</a:rPr>
              <a:t>2——DenseNet121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" y="1270635"/>
            <a:ext cx="6975475" cy="50857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89161" y="3105965"/>
            <a:ext cx="2528539" cy="64633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MSE: 1248030.39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RMSE: 1117.15</a:t>
            </a:r>
            <a:endParaRPr lang="en-US" altLang="zh-CN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8471" y="2171697"/>
            <a:ext cx="6357284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52755" y="300355"/>
            <a:ext cx="5984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模型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</a:rPr>
              <a:t>3——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  <a:sym typeface="+mn-ea"/>
              </a:rPr>
              <a:t>Google / vit-base-patch</a:t>
            </a:r>
            <a:endParaRPr lang="en-US" altLang="zh-CN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内容占位符 2"/>
          <p:cNvSpPr>
            <a:spLocks noGrp="1"/>
          </p:cNvSpPr>
          <p:nvPr/>
        </p:nvSpPr>
        <p:spPr>
          <a:xfrm>
            <a:off x="838200" y="1202626"/>
            <a:ext cx="4979796" cy="53790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Preprocess</a:t>
            </a:r>
            <a:endParaRPr lang="en-US" altLang="zh-CN" sz="2000" dirty="0"/>
          </a:p>
          <a:p>
            <a:pPr lvl="1"/>
            <a:r>
              <a:rPr lang="en-US" altLang="zh-CN" sz="1800" dirty="0" err="1"/>
              <a:t>MinMaxScaler</a:t>
            </a:r>
            <a:endParaRPr lang="en-US" altLang="zh-CN" sz="1800" dirty="0"/>
          </a:p>
          <a:p>
            <a:pPr lvl="1"/>
            <a:r>
              <a:rPr lang="en-US" altLang="zh-CN" sz="1800" dirty="0"/>
              <a:t>Random Flipping</a:t>
            </a:r>
            <a:endParaRPr lang="en-US" altLang="zh-CN" sz="1800" dirty="0"/>
          </a:p>
          <a:p>
            <a:r>
              <a:rPr lang="en-US" altLang="zh-CN" sz="2000" dirty="0"/>
              <a:t>Image Encoder</a:t>
            </a:r>
            <a:endParaRPr lang="en-US" altLang="zh-CN" sz="2000" dirty="0"/>
          </a:p>
          <a:p>
            <a:pPr lvl="1"/>
            <a:r>
              <a:rPr lang="en-US" altLang="zh-CN" sz="1800" dirty="0"/>
              <a:t>Google / vit-base-patch16-224</a:t>
            </a:r>
            <a:endParaRPr lang="en-US" altLang="zh-CN" sz="1800" dirty="0"/>
          </a:p>
          <a:p>
            <a:r>
              <a:rPr lang="en-US" altLang="zh-CN" sz="2000" dirty="0"/>
              <a:t>Classifier</a:t>
            </a:r>
            <a:endParaRPr lang="en-US" altLang="zh-CN" sz="2000" dirty="0"/>
          </a:p>
          <a:p>
            <a:pPr lvl="1"/>
            <a:r>
              <a:rPr lang="en-US" altLang="zh-CN" sz="1800" dirty="0"/>
              <a:t>MLP</a:t>
            </a:r>
            <a:endParaRPr lang="en-US" altLang="zh-CN" sz="1800" dirty="0"/>
          </a:p>
          <a:p>
            <a:r>
              <a:rPr lang="en-US" altLang="zh-CN" sz="2000" dirty="0"/>
              <a:t>Loss Function</a:t>
            </a:r>
            <a:endParaRPr lang="en-US" altLang="zh-CN" sz="2000" dirty="0"/>
          </a:p>
          <a:p>
            <a:pPr lvl="1"/>
            <a:r>
              <a:rPr lang="en-US" altLang="zh-CN" sz="1800" dirty="0"/>
              <a:t>MSE</a:t>
            </a:r>
            <a:endParaRPr lang="en-US" altLang="zh-CN" sz="1800" dirty="0"/>
          </a:p>
          <a:p>
            <a:endParaRPr lang="en-US" altLang="zh-CN" sz="2000" dirty="0"/>
          </a:p>
          <a:p>
            <a:r>
              <a:rPr lang="en-US" altLang="zh-CN" sz="2000" dirty="0"/>
              <a:t>Batch Size : 32</a:t>
            </a:r>
            <a:endParaRPr lang="en-US" altLang="zh-CN" sz="2000" dirty="0"/>
          </a:p>
          <a:p>
            <a:r>
              <a:rPr lang="en-US" altLang="zh-CN" sz="2000" dirty="0"/>
              <a:t>Lr : 1e-5</a:t>
            </a:r>
            <a:endParaRPr lang="en-US" altLang="zh-CN" sz="2000" dirty="0"/>
          </a:p>
          <a:p>
            <a:r>
              <a:rPr lang="en-US" altLang="zh-CN" sz="2000" dirty="0"/>
              <a:t>Epoch : 100 / 500 / 1000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Device</a:t>
            </a:r>
            <a:endParaRPr lang="en-US" altLang="zh-CN" sz="2000" dirty="0"/>
          </a:p>
          <a:p>
            <a:pPr lvl="1"/>
            <a:r>
              <a:rPr lang="en-US" altLang="zh-CN" sz="1800" dirty="0"/>
              <a:t>NVIDIA GeForce RTX 3060 Laptop GPU</a:t>
            </a:r>
            <a:endParaRPr lang="en-US" altLang="zh-CN" sz="1800" dirty="0"/>
          </a:p>
          <a:p>
            <a:pPr lvl="1"/>
            <a:endParaRPr lang="en-US" altLang="zh-CN" sz="1800" dirty="0"/>
          </a:p>
        </p:txBody>
      </p:sp>
      <p:sp>
        <p:nvSpPr>
          <p:cNvPr id="7" name="矩形: 圆角 3"/>
          <p:cNvSpPr/>
          <p:nvPr/>
        </p:nvSpPr>
        <p:spPr>
          <a:xfrm>
            <a:off x="7465924" y="747443"/>
            <a:ext cx="1627833" cy="8145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Raw Image</a:t>
            </a:r>
            <a:endParaRPr lang="en-US" altLang="zh-CN" dirty="0"/>
          </a:p>
          <a:p>
            <a:pPr algn="ctr"/>
            <a:r>
              <a:rPr lang="en-US" altLang="zh-CN" dirty="0"/>
              <a:t>1200*800*3</a:t>
            </a:r>
            <a:endParaRPr lang="zh-CN" altLang="en-US" dirty="0"/>
          </a:p>
        </p:txBody>
      </p:sp>
      <p:sp>
        <p:nvSpPr>
          <p:cNvPr id="8" name="矩形: 圆角 4"/>
          <p:cNvSpPr/>
          <p:nvPr/>
        </p:nvSpPr>
        <p:spPr>
          <a:xfrm>
            <a:off x="7109208" y="1967883"/>
            <a:ext cx="2341266" cy="7335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Processed Image</a:t>
            </a:r>
            <a:endParaRPr lang="en-US" altLang="zh-CN" dirty="0"/>
          </a:p>
          <a:p>
            <a:pPr algn="ctr"/>
            <a:r>
              <a:rPr lang="en-US" altLang="zh-CN" dirty="0"/>
              <a:t>1200*800*3</a:t>
            </a:r>
            <a:endParaRPr lang="zh-CN" altLang="en-US" dirty="0"/>
          </a:p>
        </p:txBody>
      </p:sp>
      <p:sp>
        <p:nvSpPr>
          <p:cNvPr id="9" name="矩形: 圆角 5"/>
          <p:cNvSpPr/>
          <p:nvPr/>
        </p:nvSpPr>
        <p:spPr>
          <a:xfrm>
            <a:off x="7355392" y="3125032"/>
            <a:ext cx="1848897" cy="823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Encoder</a:t>
            </a:r>
            <a:endParaRPr lang="en-US" altLang="zh-CN" dirty="0"/>
          </a:p>
          <a:p>
            <a:pPr algn="ctr"/>
            <a:r>
              <a:rPr lang="en-US" altLang="zh-CN" dirty="0"/>
              <a:t>768*1</a:t>
            </a:r>
            <a:endParaRPr lang="zh-CN" altLang="en-US" dirty="0"/>
          </a:p>
        </p:txBody>
      </p:sp>
      <p:sp>
        <p:nvSpPr>
          <p:cNvPr id="10" name="矩形: 圆角 6"/>
          <p:cNvSpPr/>
          <p:nvPr/>
        </p:nvSpPr>
        <p:spPr>
          <a:xfrm>
            <a:off x="7154425" y="4401173"/>
            <a:ext cx="2250830" cy="5928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MLP Classifier</a:t>
            </a:r>
            <a:endParaRPr lang="zh-CN" altLang="en-US" dirty="0"/>
          </a:p>
        </p:txBody>
      </p:sp>
      <p:sp>
        <p:nvSpPr>
          <p:cNvPr id="13" name="矩形: 圆角 7"/>
          <p:cNvSpPr/>
          <p:nvPr/>
        </p:nvSpPr>
        <p:spPr>
          <a:xfrm>
            <a:off x="7681963" y="5446202"/>
            <a:ext cx="1195754" cy="4823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7" idx="2"/>
            <a:endCxn id="8" idx="0"/>
          </p:cNvCxnSpPr>
          <p:nvPr/>
        </p:nvCxnSpPr>
        <p:spPr>
          <a:xfrm>
            <a:off x="8279841" y="1561977"/>
            <a:ext cx="0" cy="405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9" idx="0"/>
          </p:cNvCxnSpPr>
          <p:nvPr/>
        </p:nvCxnSpPr>
        <p:spPr>
          <a:xfrm>
            <a:off x="8279841" y="2701412"/>
            <a:ext cx="0" cy="42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2"/>
            <a:endCxn id="10" idx="0"/>
          </p:cNvCxnSpPr>
          <p:nvPr/>
        </p:nvCxnSpPr>
        <p:spPr>
          <a:xfrm flipH="1">
            <a:off x="8279840" y="3948997"/>
            <a:ext cx="1" cy="45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2"/>
            <a:endCxn id="13" idx="0"/>
          </p:cNvCxnSpPr>
          <p:nvPr/>
        </p:nvCxnSpPr>
        <p:spPr>
          <a:xfrm>
            <a:off x="8279840" y="4994025"/>
            <a:ext cx="0" cy="45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5458532" y="0"/>
            <a:ext cx="6733468" cy="6858001"/>
            <a:chOff x="4549212" y="0"/>
            <a:chExt cx="7650306" cy="6858001"/>
          </a:xfrm>
        </p:grpSpPr>
        <p:sp>
          <p:nvSpPr>
            <p:cNvPr id="6" name="矩形 5"/>
            <p:cNvSpPr/>
            <p:nvPr/>
          </p:nvSpPr>
          <p:spPr>
            <a:xfrm>
              <a:off x="4556730" y="0"/>
              <a:ext cx="7642788" cy="6858000"/>
            </a:xfrm>
            <a:prstGeom prst="rect">
              <a:avLst/>
            </a:prstGeom>
            <a:gradFill flip="none" rotWithShape="1">
              <a:gsLst>
                <a:gs pos="17000">
                  <a:schemeClr val="accent1">
                    <a:alpha val="39000"/>
                  </a:schemeClr>
                </a:gs>
                <a:gs pos="87000">
                  <a:schemeClr val="accent1">
                    <a:alpha val="88000"/>
                  </a:scheme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PA-图片 85"/>
            <p:cNvSpPr/>
            <p:nvPr>
              <p:custDataLst>
                <p:tags r:id="rId2"/>
              </p:custDataLst>
            </p:nvPr>
          </p:nvSpPr>
          <p:spPr>
            <a:xfrm>
              <a:off x="4549212" y="0"/>
              <a:ext cx="7642788" cy="6858001"/>
            </a:xfrm>
            <a:custGeom>
              <a:avLst/>
              <a:gdLst/>
              <a:ahLst/>
              <a:cxnLst/>
              <a:rect l="0" t="0" r="0" b="0"/>
              <a:pathLst>
                <a:path w="6186488" h="6858001">
                  <a:moveTo>
                    <a:pt x="0" y="0"/>
                  </a:moveTo>
                  <a:lnTo>
                    <a:pt x="6186487" y="0"/>
                  </a:lnTo>
                  <a:lnTo>
                    <a:pt x="6186487" y="6858000"/>
                  </a:lnTo>
                  <a:lnTo>
                    <a:pt x="0" y="6858000"/>
                  </a:lnTo>
                  <a:close/>
                </a:path>
              </a:pathLst>
            </a:custGeom>
            <a:blipFill dpi="0" rotWithShape="1">
              <a:blip r:embed="rId3">
                <a:alphaModFix amt="33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551325" y="1"/>
              <a:ext cx="7640675" cy="6857999"/>
            </a:xfrm>
            <a:prstGeom prst="rect">
              <a:avLst/>
            </a:prstGeom>
            <a:solidFill>
              <a:srgbClr val="94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cxnSp>
        <p:nvCxnSpPr>
          <p:cNvPr id="10" name="直接连接符 9"/>
          <p:cNvCxnSpPr/>
          <p:nvPr/>
        </p:nvCxnSpPr>
        <p:spPr>
          <a:xfrm>
            <a:off x="5467383" y="0"/>
            <a:ext cx="0" cy="68580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466051" y="2797003"/>
            <a:ext cx="122686" cy="1263995"/>
            <a:chOff x="4630742" y="2258287"/>
            <a:chExt cx="122686" cy="1263995"/>
          </a:xfrm>
          <a:solidFill>
            <a:srgbClr val="D7C8B5"/>
          </a:solidFill>
        </p:grpSpPr>
        <p:sp>
          <p:nvSpPr>
            <p:cNvPr id="12" name="等腰三角形 1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1943566" y="2795791"/>
            <a:ext cx="1727032" cy="0"/>
          </a:xfrm>
          <a:prstGeom prst="line">
            <a:avLst/>
          </a:prstGeom>
          <a:ln w="12700">
            <a:solidFill>
              <a:srgbClr val="9D1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971926" y="4080499"/>
            <a:ext cx="1727032" cy="0"/>
          </a:xfrm>
          <a:prstGeom prst="line">
            <a:avLst/>
          </a:prstGeom>
          <a:ln w="12700">
            <a:solidFill>
              <a:srgbClr val="9D1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>
            <p:custDataLst>
              <p:tags r:id="rId4"/>
            </p:custDataLst>
          </p:nvPr>
        </p:nvGrpSpPr>
        <p:grpSpPr>
          <a:xfrm>
            <a:off x="6366466" y="730692"/>
            <a:ext cx="2254143" cy="1198017"/>
            <a:chOff x="5576876" y="540040"/>
            <a:chExt cx="2254143" cy="1198017"/>
          </a:xfrm>
        </p:grpSpPr>
        <p:sp>
          <p:nvSpPr>
            <p:cNvPr id="32" name="文本框 31"/>
            <p:cNvSpPr txBox="1"/>
            <p:nvPr>
              <p:custDataLst>
                <p:tags r:id="rId5"/>
              </p:custDataLst>
            </p:nvPr>
          </p:nvSpPr>
          <p:spPr>
            <a:xfrm>
              <a:off x="5576876" y="540040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01</a:t>
              </a:r>
              <a:endParaRPr lang="zh-CN" altLang="en-US" sz="4400" spc="300" dirty="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6"/>
              </p:custDataLst>
            </p:nvPr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1"/>
                  </a:solidFill>
                </a:rPr>
                <a:t>课题背景</a:t>
              </a:r>
              <a:endParaRPr lang="zh-CN" altLang="en-US" sz="28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7"/>
              </p:custDataLst>
            </p:nvPr>
          </p:nvSpPr>
          <p:spPr>
            <a:xfrm>
              <a:off x="5576876" y="1461058"/>
              <a:ext cx="22541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pc="100" dirty="0">
                  <a:solidFill>
                    <a:schemeClr val="bg1">
                      <a:lumMod val="75000"/>
                    </a:schemeClr>
                  </a:solidFill>
                </a:rPr>
                <a:t>Background of the project</a:t>
              </a:r>
              <a:endParaRPr lang="zh-CN" altLang="en-US" sz="12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8"/>
            </p:custDataLst>
          </p:nvPr>
        </p:nvGrpSpPr>
        <p:grpSpPr>
          <a:xfrm>
            <a:off x="6366466" y="2168841"/>
            <a:ext cx="1774845" cy="1198017"/>
            <a:chOff x="8704421" y="540040"/>
            <a:chExt cx="1774845" cy="1198017"/>
          </a:xfrm>
        </p:grpSpPr>
        <p:sp>
          <p:nvSpPr>
            <p:cNvPr id="36" name="文本框 35"/>
            <p:cNvSpPr txBox="1"/>
            <p:nvPr>
              <p:custDataLst>
                <p:tags r:id="rId9"/>
              </p:custDataLst>
            </p:nvPr>
          </p:nvSpPr>
          <p:spPr>
            <a:xfrm>
              <a:off x="8704421" y="540040"/>
              <a:ext cx="84830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02</a:t>
              </a:r>
              <a:endParaRPr lang="zh-CN" altLang="en-US" sz="4400" spc="300" dirty="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0"/>
              </p:custDataLst>
            </p:nvPr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1"/>
                  </a:solidFill>
                </a:rPr>
                <a:t>立题依据</a:t>
              </a:r>
              <a:endParaRPr lang="zh-CN" altLang="en-US" sz="28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37"/>
            <p:cNvSpPr txBox="1"/>
            <p:nvPr>
              <p:custDataLst>
                <p:tags r:id="rId11"/>
              </p:custDataLst>
            </p:nvPr>
          </p:nvSpPr>
          <p:spPr>
            <a:xfrm>
              <a:off x="8704421" y="1461058"/>
              <a:ext cx="1588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pc="100" dirty="0">
                  <a:solidFill>
                    <a:schemeClr val="bg1">
                      <a:lumMod val="75000"/>
                    </a:schemeClr>
                  </a:solidFill>
                </a:rPr>
                <a:t>Basis of research</a:t>
              </a:r>
              <a:endParaRPr lang="en-US" altLang="zh-CN" sz="12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12"/>
            </p:custDataLst>
          </p:nvPr>
        </p:nvGrpSpPr>
        <p:grpSpPr>
          <a:xfrm>
            <a:off x="6366466" y="3606990"/>
            <a:ext cx="1774845" cy="1167475"/>
            <a:chOff x="5576876" y="2230747"/>
            <a:chExt cx="1774845" cy="1167475"/>
          </a:xfrm>
        </p:grpSpPr>
        <p:sp>
          <p:nvSpPr>
            <p:cNvPr id="40" name="文本框 39"/>
            <p:cNvSpPr txBox="1"/>
            <p:nvPr>
              <p:custDataLst>
                <p:tags r:id="rId13"/>
              </p:custDataLst>
            </p:nvPr>
          </p:nvSpPr>
          <p:spPr>
            <a:xfrm>
              <a:off x="5576876" y="2230747"/>
              <a:ext cx="8643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03</a:t>
              </a:r>
              <a:endParaRPr lang="zh-CN" altLang="en-US" sz="4400" spc="300" dirty="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14"/>
              </p:custDataLst>
            </p:nvPr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1"/>
                  </a:solidFill>
                </a:rPr>
                <a:t>研究方法</a:t>
              </a:r>
              <a:endParaRPr lang="zh-CN" altLang="en-US" sz="28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5"/>
              </p:custDataLst>
            </p:nvPr>
          </p:nvSpPr>
          <p:spPr>
            <a:xfrm>
              <a:off x="5576876" y="3121223"/>
              <a:ext cx="16770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pc="100" dirty="0">
                  <a:solidFill>
                    <a:schemeClr val="bg1">
                      <a:lumMod val="75000"/>
                    </a:schemeClr>
                  </a:solidFill>
                </a:rPr>
                <a:t>Research methods</a:t>
              </a:r>
              <a:endParaRPr lang="en-US" altLang="zh-CN" sz="12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16"/>
            </p:custDataLst>
          </p:nvPr>
        </p:nvGrpSpPr>
        <p:grpSpPr>
          <a:xfrm>
            <a:off x="6366466" y="5014597"/>
            <a:ext cx="1116330" cy="1166066"/>
            <a:chOff x="8704421" y="2230747"/>
            <a:chExt cx="1116330" cy="1166066"/>
          </a:xfrm>
        </p:grpSpPr>
        <p:sp>
          <p:nvSpPr>
            <p:cNvPr id="44" name="文本框 43"/>
            <p:cNvSpPr txBox="1"/>
            <p:nvPr>
              <p:custDataLst>
                <p:tags r:id="rId17"/>
              </p:custDataLst>
            </p:nvPr>
          </p:nvSpPr>
          <p:spPr>
            <a:xfrm>
              <a:off x="8704421" y="2230747"/>
              <a:ext cx="846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spc="300" dirty="0">
                  <a:gradFill>
                    <a:gsLst>
                      <a:gs pos="0">
                        <a:schemeClr val="bg1">
                          <a:lumMod val="95000"/>
                        </a:schemeClr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  <a:latin typeface="Impact" panose="020B0806030902050204" pitchFamily="34" charset="0"/>
                </a:rPr>
                <a:t>04</a:t>
              </a:r>
              <a:endParaRPr lang="zh-CN" altLang="en-US" sz="4400" spc="300" dirty="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18"/>
              </p:custDataLst>
            </p:nvPr>
          </p:nvSpPr>
          <p:spPr>
            <a:xfrm>
              <a:off x="8704421" y="2637526"/>
              <a:ext cx="979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solidFill>
                    <a:schemeClr val="bg1"/>
                  </a:solidFill>
                </a:rPr>
                <a:t>结论</a:t>
              </a:r>
              <a:endParaRPr lang="zh-CN" altLang="en-US" sz="28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9"/>
              </p:custDataLst>
            </p:nvPr>
          </p:nvSpPr>
          <p:spPr>
            <a:xfrm>
              <a:off x="8704421" y="3121223"/>
              <a:ext cx="111633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spc="100" dirty="0">
                  <a:solidFill>
                    <a:schemeClr val="bg1">
                      <a:lumMod val="75000"/>
                    </a:schemeClr>
                  </a:solidFill>
                </a:rPr>
                <a:t>Conclusion</a:t>
              </a:r>
              <a:endParaRPr lang="en-US" altLang="zh-CN" sz="12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cxnSp>
        <p:nvCxnSpPr>
          <p:cNvPr id="47" name="直接连接符 46"/>
          <p:cNvCxnSpPr/>
          <p:nvPr>
            <p:custDataLst>
              <p:tags r:id="rId20"/>
            </p:custDataLst>
          </p:nvPr>
        </p:nvCxnSpPr>
        <p:spPr>
          <a:xfrm>
            <a:off x="6366465" y="2048775"/>
            <a:ext cx="3930694" cy="0"/>
          </a:xfrm>
          <a:prstGeom prst="line">
            <a:avLst/>
          </a:prstGeom>
          <a:ln w="3175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>
            <p:custDataLst>
              <p:tags r:id="rId21"/>
            </p:custDataLst>
          </p:nvPr>
        </p:nvCxnSpPr>
        <p:spPr>
          <a:xfrm>
            <a:off x="6366465" y="3486924"/>
            <a:ext cx="3930694" cy="0"/>
          </a:xfrm>
          <a:prstGeom prst="line">
            <a:avLst/>
          </a:prstGeom>
          <a:ln w="3175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22"/>
            </p:custDataLst>
          </p:nvPr>
        </p:nvCxnSpPr>
        <p:spPr>
          <a:xfrm>
            <a:off x="6366465" y="4894531"/>
            <a:ext cx="3930694" cy="0"/>
          </a:xfrm>
          <a:prstGeom prst="line">
            <a:avLst/>
          </a:prstGeom>
          <a:ln w="3175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>
            <a:off x="1888642" y="2899939"/>
            <a:ext cx="1792992" cy="1058121"/>
            <a:chOff x="8845936" y="1207722"/>
            <a:chExt cx="992199" cy="585539"/>
          </a:xfrm>
        </p:grpSpPr>
        <p:sp>
          <p:nvSpPr>
            <p:cNvPr id="51" name="文本框 50"/>
            <p:cNvSpPr txBox="1"/>
            <p:nvPr/>
          </p:nvSpPr>
          <p:spPr>
            <a:xfrm>
              <a:off x="8845936" y="1207722"/>
              <a:ext cx="981047" cy="42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400" b="1" dirty="0">
                  <a:solidFill>
                    <a:srgbClr val="94070A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目录</a:t>
              </a:r>
              <a:endParaRPr lang="zh-CN" altLang="en-US" sz="4400" b="1" dirty="0">
                <a:solidFill>
                  <a:srgbClr val="94070A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857088" y="1605913"/>
              <a:ext cx="981047" cy="187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94070A"/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rPr>
                <a:t>CONTENTS</a:t>
              </a:r>
              <a:endParaRPr lang="en-US" altLang="zh-CN" sz="1600" dirty="0">
                <a:solidFill>
                  <a:srgbClr val="94070A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3" name="图片 52" descr="黑白色的标志&#10;&#10;中度可信度描述已自动生成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506" y="2045504"/>
            <a:ext cx="1571152" cy="442578"/>
          </a:xfrm>
          <a:prstGeom prst="rect">
            <a:avLst/>
          </a:prstGeom>
        </p:spPr>
      </p:pic>
      <p:grpSp>
        <p:nvGrpSpPr>
          <p:cNvPr id="56" name="组合 55"/>
          <p:cNvGrpSpPr/>
          <p:nvPr>
            <p:custDataLst>
              <p:tags r:id="rId24"/>
            </p:custDataLst>
          </p:nvPr>
        </p:nvGrpSpPr>
        <p:grpSpPr>
          <a:xfrm>
            <a:off x="9122882" y="441817"/>
            <a:ext cx="6151470" cy="6137130"/>
            <a:chOff x="2105799" y="20055838"/>
            <a:chExt cx="6748090" cy="6732363"/>
          </a:xfrm>
          <a:solidFill>
            <a:schemeClr val="bg1">
              <a:alpha val="10000"/>
            </a:schemeClr>
          </a:solidFill>
        </p:grpSpPr>
        <p:sp>
          <p:nvSpPr>
            <p:cNvPr id="57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44"/>
            <p:cNvSpPr/>
            <p:nvPr>
              <p:custDataLst>
                <p:tags r:id="rId25"/>
              </p:custDataLst>
            </p:nvPr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46"/>
            <p:cNvSpPr/>
            <p:nvPr>
              <p:custDataLst>
                <p:tags r:id="rId26"/>
              </p:custDataLst>
            </p:nvPr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48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49"/>
            <p:cNvSpPr/>
            <p:nvPr>
              <p:custDataLst>
                <p:tags r:id="rId28"/>
              </p:custDataLst>
            </p:nvPr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59"/>
            <p:cNvSpPr/>
            <p:nvPr>
              <p:custDataLst>
                <p:tags r:id="rId29"/>
              </p:custDataLst>
            </p:nvPr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71"/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8471" y="2171697"/>
            <a:ext cx="6357284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52755" y="300355"/>
            <a:ext cx="5984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模型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</a:rPr>
              <a:t>3——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  <a:sym typeface="+mn-ea"/>
              </a:rPr>
              <a:t>Google / vit-base-patch</a:t>
            </a:r>
            <a:endParaRPr lang="en-US" altLang="zh-CN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4" y="1150096"/>
            <a:ext cx="6529922" cy="501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610995" y="897516"/>
            <a:ext cx="3349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MSE on Test :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 :   308652.7187</a:t>
            </a:r>
            <a:endParaRPr lang="en-US" altLang="zh-CN" dirty="0"/>
          </a:p>
          <a:p>
            <a:r>
              <a:rPr lang="en-US" altLang="zh-CN" dirty="0"/>
              <a:t>P :    284909.6875</a:t>
            </a:r>
            <a:endParaRPr lang="en-US" altLang="zh-CN" dirty="0"/>
          </a:p>
          <a:p>
            <a:r>
              <a:rPr lang="en-US" altLang="zh-CN" dirty="0"/>
              <a:t>DA : 306632.6875</a:t>
            </a:r>
            <a:endParaRPr lang="en-US" altLang="zh-CN" dirty="0"/>
          </a:p>
          <a:p>
            <a:r>
              <a:rPr lang="en-US" altLang="zh-CN" dirty="0"/>
              <a:t>B :    289638.4375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10995" y="2934435"/>
            <a:ext cx="37128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/>
              <a:t>Best Results: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Train Loss (After scaling) : 0.000153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Test Loss (After scaling)  : 0.00197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Test MAE : 324.385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Test MSE : 281477.9375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83584" y="-241003"/>
            <a:ext cx="7357162" cy="7340006"/>
            <a:chOff x="2105799" y="20055838"/>
            <a:chExt cx="6748090" cy="6732363"/>
          </a:xfrm>
          <a:solidFill>
            <a:srgbClr val="F4E6E6"/>
          </a:solidFill>
        </p:grpSpPr>
        <p:sp>
          <p:nvSpPr>
            <p:cNvPr id="3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71"/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978217" y="1940541"/>
            <a:ext cx="2449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PART 04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48170" y="2961640"/>
            <a:ext cx="17094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结论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66399" y="2779909"/>
            <a:ext cx="665278" cy="45720"/>
          </a:xfrm>
          <a:prstGeom prst="rect">
            <a:avLst/>
          </a:prstGeom>
          <a:solidFill>
            <a:srgbClr val="9D1E20"/>
          </a:solidFill>
          <a:ln>
            <a:solidFill>
              <a:srgbClr val="9D1E2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947991" y="3910893"/>
            <a:ext cx="506527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Conclusion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452512" y="300592"/>
            <a:ext cx="46063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+mj-ea"/>
                <a:ea typeface="+mj-ea"/>
              </a:rPr>
              <a:t>结论与不足</a:t>
            </a:r>
            <a:endParaRPr lang="zh-CN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pic>
        <p:nvPicPr>
          <p:cNvPr id="24" name="图片 2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2755" y="1863090"/>
            <a:ext cx="1108900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）应用预训练的深度模型于本地的训练、测试数据上是可行的，能达到预期的收敛效果，达到一定的预测精度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452755" y="2719705"/>
            <a:ext cx="1108900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）对数据集作掩码处理、数据增强、引入</a:t>
            </a:r>
            <a:r>
              <a:rPr lang="en-US" altLang="zh-CN" sz="2400"/>
              <a:t>AOD</a:t>
            </a:r>
            <a:r>
              <a:rPr lang="zh-CN" altLang="en-US" sz="2400"/>
              <a:t>和</a:t>
            </a:r>
            <a:r>
              <a:rPr lang="en-US" altLang="zh-CN" sz="2400"/>
              <a:t>RH</a:t>
            </a:r>
            <a:r>
              <a:rPr lang="zh-CN" altLang="en-US" sz="2400"/>
              <a:t>作为额外特征确实能提高模型的性能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52512" y="1305797"/>
            <a:ext cx="46063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结论</a:t>
            </a:r>
            <a:endParaRPr lang="zh-CN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6715" y="3617595"/>
            <a:ext cx="1108900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）算法成熟后，预计有客户端（例如个人日常、小型飞行任务）作能见度估计任务的可能性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452512" y="4805282"/>
            <a:ext cx="46063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不足</a:t>
            </a:r>
            <a:endParaRPr lang="zh-CN" altLang="en-US" sz="2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6715" y="5322570"/>
            <a:ext cx="11089005" cy="9772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>
              <a:lnSpc>
                <a:spcPct val="120000"/>
              </a:lnSpc>
            </a:pPr>
            <a:r>
              <a:rPr lang="zh-CN" altLang="en-US" sz="2400"/>
              <a:t>本地（物理学院）的全天空成像仪、</a:t>
            </a:r>
            <a:r>
              <a:rPr lang="en-US" altLang="zh-CN" sz="2400"/>
              <a:t>AOD</a:t>
            </a:r>
            <a:r>
              <a:rPr lang="zh-CN" altLang="en-US" sz="2400"/>
              <a:t>数据不足，其他相关物理量数据不健全（例如</a:t>
            </a:r>
            <a:r>
              <a:rPr lang="en-US" altLang="zh-CN" sz="2400"/>
              <a:t>PM2.5/10</a:t>
            </a:r>
            <a:r>
              <a:rPr lang="zh-CN" altLang="en-US" sz="2400"/>
              <a:t>）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452306"/>
            <a:ext cx="12192000" cy="3405693"/>
          </a:xfrm>
          <a:prstGeom prst="rect">
            <a:avLst/>
          </a:prstGeom>
          <a:solidFill>
            <a:srgbClr val="94070A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 descr="卡通人物&#10;&#10;描述已自动生成"/>
          <p:cNvPicPr>
            <a:picLocks noChangeAspect="1"/>
          </p:cNvPicPr>
          <p:nvPr/>
        </p:nvPicPr>
        <p:blipFill>
          <a:blip r:embed="rId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942"/>
            <a:ext cx="12192000" cy="15120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7803" y="1482648"/>
            <a:ext cx="11156394" cy="4886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7972" y="1669231"/>
            <a:ext cx="10810721" cy="449514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>
            <a:outerShdw blurRad="63500" sx="101000" sy="101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14400" y="1908810"/>
            <a:ext cx="1022350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>
                <a:sym typeface="+mn-ea"/>
              </a:rPr>
              <a:t>[1]</a:t>
            </a:r>
            <a:r>
              <a:rPr lang="zh-CN" altLang="en-US" sz="1400">
                <a:sym typeface="+mn-ea"/>
              </a:rPr>
              <a:t>ICAO A (2004) 3: Annex 3 to the Convention on International Civil Aviation: Meteorological Service for International Air Navigation. July</a:t>
            </a:r>
            <a:endParaRPr lang="zh-CN" altLang="en-US" sz="1400" spc="15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2512" y="300592"/>
            <a:ext cx="46063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参考文献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3" name="图片 22" descr="黑白色的标志&#10;&#10;中度可信度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14400" y="2607310"/>
            <a:ext cx="10223500" cy="3492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sym typeface="+mn-ea"/>
              </a:rPr>
              <a:t>[2]Singh A, Avis WR, Pope FD (2020) Visibility as a proxy for air quality in east africa. Environ Res Lett, 15(8):084002</a:t>
            </a:r>
            <a:endParaRPr lang="en-US" altLang="zh-CN" sz="1400"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4400" y="3137535"/>
            <a:ext cx="10223500" cy="6076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sym typeface="+mn-ea"/>
              </a:rPr>
              <a:t>[3]Ait Ouadil, K., Idbraim, S., Bouhsine, T. et al. Atmospheric visibility estimation: a review of deep learning approach. Multimed Tools Appl 83, 36261–36286 (2024).</a:t>
            </a:r>
            <a:endParaRPr lang="en-US" altLang="zh-CN" sz="1400"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4400" y="3926205"/>
            <a:ext cx="10223500" cy="16414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sym typeface="+mn-ea"/>
              </a:rPr>
              <a:t>[4]</a:t>
            </a:r>
            <a:r>
              <a:rPr lang="zh-CN" altLang="en-US" sz="1400">
                <a:sym typeface="+mn-ea"/>
              </a:rPr>
              <a:t>Palvanov A, Cho YI (2019) Visnet: Deep convolutional neural networks for forecasting atmospheric visibility. Sensors 19(6):1343</a:t>
            </a:r>
            <a:endParaRPr lang="zh-CN" altLang="en-US" sz="1400"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1400"/>
          </a:p>
          <a:p>
            <a:pPr>
              <a:lnSpc>
                <a:spcPct val="120000"/>
              </a:lnSpc>
            </a:pPr>
            <a:r>
              <a:rPr lang="en-US" altLang="zh-CN" sz="1400">
                <a:sym typeface="+mn-ea"/>
              </a:rPr>
              <a:t>[5]Vaibhav V, Konda KR, Kondapalli C, Praveen K, Kondoju B (2020) Real-time fog visibility range estimation for autonomous driving applications. In: 2020 IEEE 23rd International Conference on Intelligent Transportation Systems (ITSC) pp 1–6</a:t>
            </a:r>
            <a:endParaRPr lang="en-US" altLang="zh-CN" sz="140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83584" y="-241003"/>
            <a:ext cx="7357162" cy="7340006"/>
            <a:chOff x="2105799" y="20055838"/>
            <a:chExt cx="6748090" cy="6732363"/>
          </a:xfrm>
          <a:solidFill>
            <a:srgbClr val="F4E6E6"/>
          </a:solidFill>
        </p:grpSpPr>
        <p:sp>
          <p:nvSpPr>
            <p:cNvPr id="3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71"/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97821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PART 01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47991" y="2961840"/>
            <a:ext cx="316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研究背景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66399" y="2779909"/>
            <a:ext cx="665278" cy="45720"/>
          </a:xfrm>
          <a:prstGeom prst="rect">
            <a:avLst/>
          </a:prstGeom>
          <a:solidFill>
            <a:srgbClr val="9D1E20"/>
          </a:solidFill>
          <a:ln>
            <a:solidFill>
              <a:srgbClr val="9D1E2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947991" y="3910893"/>
            <a:ext cx="5065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Background Information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00" y="2847975"/>
            <a:ext cx="12193200" cy="2076450"/>
          </a:xfrm>
          <a:prstGeom prst="rect">
            <a:avLst/>
          </a:prstGeom>
          <a:solidFill>
            <a:srgbClr val="9D1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887095" y="1107440"/>
            <a:ext cx="10417810" cy="5012690"/>
          </a:xfrm>
          <a:prstGeom prst="roundRect">
            <a:avLst>
              <a:gd name="adj" fmla="val 3313"/>
            </a:avLst>
          </a:prstGeom>
          <a:solidFill>
            <a:schemeClr val="bg1"/>
          </a:solidFill>
          <a:ln>
            <a:solidFill>
              <a:srgbClr val="9D1E2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zh-CN" altLang="en-US" sz="8800">
              <a:solidFill>
                <a:srgbClr val="9D1E20"/>
              </a:solidFill>
              <a:latin typeface="+mj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45067" y="868363"/>
            <a:ext cx="1100878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52512" y="300592"/>
            <a:ext cx="460637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D1E20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关于能见度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7" name="图片 6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7945" y="1490345"/>
            <a:ext cx="9249410" cy="440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10000"/>
              </a:lnSpc>
              <a:defRPr sz="1200">
                <a:solidFill>
                  <a:schemeClr val="accent1">
                    <a:lumMod val="50000"/>
                    <a:alpha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indent="457200" algn="l" hangingPunct="0">
              <a:lnSpc>
                <a:spcPct val="120000"/>
              </a:lnSpc>
            </a:pPr>
            <a:r>
              <a:rPr lang="zh-CN" altLang="en-US" sz="1800" b="1">
                <a:solidFill>
                  <a:schemeClr val="tx1">
                    <a:alpha val="80000"/>
                  </a:schemeClr>
                </a:solidFill>
                <a:sym typeface="+mn-ea"/>
              </a:rPr>
              <a:t>能见度（</a:t>
            </a:r>
            <a:r>
              <a:rPr lang="en-US" altLang="zh-CN" sz="1800" b="1">
                <a:solidFill>
                  <a:schemeClr val="tx1">
                    <a:alpha val="80000"/>
                  </a:schemeClr>
                </a:solidFill>
                <a:sym typeface="+mn-ea"/>
              </a:rPr>
              <a:t>visbility</a:t>
            </a:r>
            <a:r>
              <a:rPr lang="zh-CN" altLang="en-US" sz="1800" b="1">
                <a:solidFill>
                  <a:schemeClr val="tx1">
                    <a:alpha val="80000"/>
                  </a:schemeClr>
                </a:solidFill>
                <a:sym typeface="+mn-ea"/>
              </a:rPr>
              <a:t>）</a:t>
            </a:r>
            <a:r>
              <a:rPr lang="zh-CN" altLang="en-US" sz="1800">
                <a:solidFill>
                  <a:schemeClr val="tx1">
                    <a:alpha val="80000"/>
                  </a:schemeClr>
                </a:solidFill>
                <a:sym typeface="+mn-ea"/>
              </a:rPr>
              <a:t>指的是“在明亮背景下，能从地面看到并辨认出适当尺寸黑色物体的</a:t>
            </a:r>
            <a:r>
              <a:rPr lang="zh-CN" altLang="en-US" sz="1800" b="1">
                <a:solidFill>
                  <a:schemeClr val="tx1">
                    <a:alpha val="80000"/>
                  </a:schemeClr>
                </a:solidFill>
                <a:sym typeface="+mn-ea"/>
              </a:rPr>
              <a:t>最大距离</a:t>
            </a:r>
            <a:r>
              <a:rPr lang="zh-CN" altLang="en-US" sz="1800" spc="100" dirty="0">
                <a:solidFill>
                  <a:schemeClr val="tx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。</a:t>
            </a:r>
            <a:endParaRPr lang="zh-CN" altLang="en-US" sz="1800" spc="100" dirty="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indent="457200" algn="l" hangingPunct="0">
              <a:lnSpc>
                <a:spcPct val="120000"/>
              </a:lnSpc>
            </a:pPr>
            <a:endParaRPr lang="en-US" altLang="zh-CN" sz="1800" spc="100" dirty="0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indent="457200" algn="l" hangingPunct="0">
              <a:lnSpc>
                <a:spcPct val="120000"/>
              </a:lnSpc>
            </a:pPr>
            <a:endParaRPr lang="zh-CN" altLang="en-US" sz="1800">
              <a:solidFill>
                <a:schemeClr val="tx1">
                  <a:alpha val="80000"/>
                </a:schemeClr>
              </a:solidFill>
              <a:sym typeface="+mn-ea"/>
            </a:endParaRPr>
          </a:p>
          <a:p>
            <a:pPr indent="457200" algn="l" hangingPunct="0">
              <a:lnSpc>
                <a:spcPct val="120000"/>
              </a:lnSpc>
            </a:pPr>
            <a:endParaRPr lang="zh-CN" altLang="en-US" sz="1800">
              <a:solidFill>
                <a:schemeClr val="tx1">
                  <a:alpha val="80000"/>
                </a:schemeClr>
              </a:solidFill>
              <a:sym typeface="+mn-ea"/>
            </a:endParaRPr>
          </a:p>
          <a:p>
            <a:pPr indent="457200" algn="l" hangingPunct="0">
              <a:lnSpc>
                <a:spcPct val="120000"/>
              </a:lnSpc>
            </a:pPr>
            <a:endParaRPr lang="zh-CN" altLang="en-US" sz="1800">
              <a:solidFill>
                <a:schemeClr val="tx1">
                  <a:alpha val="80000"/>
                </a:schemeClr>
              </a:solidFill>
              <a:sym typeface="+mn-ea"/>
            </a:endParaRPr>
          </a:p>
          <a:p>
            <a:pPr indent="457200" algn="l" hangingPunct="0">
              <a:lnSpc>
                <a:spcPct val="120000"/>
              </a:lnSpc>
            </a:pPr>
            <a:endParaRPr lang="zh-CN" altLang="en-US" sz="1800">
              <a:solidFill>
                <a:schemeClr val="tx1">
                  <a:alpha val="80000"/>
                </a:schemeClr>
              </a:solidFill>
              <a:sym typeface="+mn-ea"/>
            </a:endParaRPr>
          </a:p>
          <a:p>
            <a:pPr indent="457200" algn="l" hangingPunct="0">
              <a:lnSpc>
                <a:spcPct val="120000"/>
              </a:lnSpc>
            </a:pPr>
            <a:endParaRPr lang="zh-CN" altLang="en-US" sz="1800">
              <a:solidFill>
                <a:schemeClr val="tx1">
                  <a:alpha val="80000"/>
                </a:schemeClr>
              </a:solidFill>
              <a:sym typeface="+mn-ea"/>
            </a:endParaRPr>
          </a:p>
          <a:p>
            <a:pPr indent="457200" algn="l" hangingPunct="0">
              <a:lnSpc>
                <a:spcPct val="120000"/>
              </a:lnSpc>
            </a:pPr>
            <a:endParaRPr lang="zh-CN" altLang="en-US" sz="1800">
              <a:solidFill>
                <a:schemeClr val="tx1">
                  <a:alpha val="80000"/>
                </a:schemeClr>
              </a:solidFill>
              <a:sym typeface="+mn-ea"/>
            </a:endParaRPr>
          </a:p>
          <a:p>
            <a:pPr indent="457200" algn="l" hangingPunct="0">
              <a:lnSpc>
                <a:spcPct val="120000"/>
              </a:lnSpc>
            </a:pPr>
            <a:endParaRPr lang="zh-CN" altLang="en-US" sz="1800">
              <a:solidFill>
                <a:schemeClr val="tx1">
                  <a:alpha val="80000"/>
                </a:schemeClr>
              </a:solidFill>
              <a:sym typeface="+mn-ea"/>
            </a:endParaRPr>
          </a:p>
          <a:p>
            <a:pPr indent="457200" algn="l" hangingPunct="0">
              <a:lnSpc>
                <a:spcPct val="120000"/>
              </a:lnSpc>
            </a:pPr>
            <a:endParaRPr lang="zh-CN" altLang="en-US" sz="1800">
              <a:solidFill>
                <a:schemeClr val="tx1">
                  <a:alpha val="80000"/>
                </a:schemeClr>
              </a:solidFill>
              <a:sym typeface="+mn-ea"/>
            </a:endParaRPr>
          </a:p>
          <a:p>
            <a:pPr indent="457200" algn="l" hangingPunct="0">
              <a:lnSpc>
                <a:spcPct val="120000"/>
              </a:lnSpc>
            </a:pPr>
            <a:r>
              <a:rPr lang="zh-CN" altLang="en-US" sz="1800">
                <a:solidFill>
                  <a:schemeClr val="tx1">
                    <a:alpha val="80000"/>
                  </a:schemeClr>
                </a:solidFill>
                <a:sym typeface="+mn-ea"/>
              </a:rPr>
              <a:t>天气不好时，能见度会大大降低，威胁交通安全。此外，大气能见度经常被用作空气质量的代表。</a:t>
            </a:r>
            <a:endParaRPr lang="zh-CN" altLang="en-US" sz="1800" spc="100" dirty="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10" y="2671445"/>
            <a:ext cx="2050415" cy="18846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181225" y="4555490"/>
                <a:ext cx="4064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50m</a:t>
                </a:r>
                <a:r>
                  <a:rPr lang="zh-CN" altLang="en-US"/>
                  <a:t>处，</a:t>
                </a:r>
                <a:r>
                  <a:rPr lang="en-US" altLang="zh-CN"/>
                  <a:t>vis=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∞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（很大）</a:t>
                </a:r>
                <a:endParaRPr lang="zh-CN" altLang="en-US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225" y="4555490"/>
                <a:ext cx="406400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4998720" y="2670810"/>
            <a:ext cx="2050415" cy="18846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459095" y="4556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vis&gt;50m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7632065" y="2671445"/>
            <a:ext cx="2050415" cy="188468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157210" y="45554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vis&lt;50m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8471" y="2171697"/>
            <a:ext cx="6357284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52512" y="300592"/>
            <a:ext cx="46063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能见度的观测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34585" y="102108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前向散射能见度仪</a:t>
            </a:r>
            <a:endParaRPr lang="zh-CN" altLang="en-US" sz="20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520" y="1680210"/>
            <a:ext cx="3013710" cy="4018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1680210"/>
            <a:ext cx="3076575" cy="40100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0" y="1680210"/>
            <a:ext cx="2936875" cy="4005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8471" y="2171697"/>
            <a:ext cx="6357284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52512" y="300592"/>
            <a:ext cx="460637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照片：全天空成像仪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" name="图片 1" descr="2018_12_18_12_10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3811905"/>
            <a:ext cx="3173095" cy="2379980"/>
          </a:xfrm>
          <a:prstGeom prst="rect">
            <a:avLst/>
          </a:prstGeom>
        </p:spPr>
      </p:pic>
      <p:pic>
        <p:nvPicPr>
          <p:cNvPr id="4" name="图片 3" descr="2018_12_24_10_20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1435100"/>
            <a:ext cx="3179445" cy="2385060"/>
          </a:xfrm>
          <a:prstGeom prst="rect">
            <a:avLst/>
          </a:prstGeom>
        </p:spPr>
      </p:pic>
      <p:pic>
        <p:nvPicPr>
          <p:cNvPr id="6" name="图片 5" descr="2019_05_12_17_00_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90" y="3803650"/>
            <a:ext cx="3187065" cy="2388235"/>
          </a:xfrm>
          <a:prstGeom prst="rect">
            <a:avLst/>
          </a:prstGeom>
        </p:spPr>
      </p:pic>
      <p:pic>
        <p:nvPicPr>
          <p:cNvPr id="11" name="图片 10" descr="2018_12_27_09_10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" y="1435100"/>
            <a:ext cx="3180080" cy="238506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7552690" y="3277235"/>
            <a:ext cx="1066165" cy="763905"/>
          </a:xfrm>
          <a:prstGeom prst="rightArrow">
            <a:avLst/>
          </a:prstGeom>
          <a:solidFill>
            <a:srgbClr val="94070A"/>
          </a:solidFill>
          <a:ln>
            <a:solidFill>
              <a:srgbClr val="9D1E2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787130" y="3088005"/>
            <a:ext cx="29908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应用深度学习模型估计能见度？</a:t>
            </a:r>
            <a:endParaRPr lang="zh-CN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83584" y="-241003"/>
            <a:ext cx="7357162" cy="7340006"/>
            <a:chOff x="2105799" y="20055838"/>
            <a:chExt cx="6748090" cy="6732363"/>
          </a:xfrm>
          <a:solidFill>
            <a:srgbClr val="F4E6E6"/>
          </a:solidFill>
        </p:grpSpPr>
        <p:sp>
          <p:nvSpPr>
            <p:cNvPr id="3" name="Freeform 8"/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Freeform 42"/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Freeform 43"/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44"/>
            <p:cNvSpPr/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45"/>
            <p:cNvSpPr/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46"/>
            <p:cNvSpPr/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47"/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48"/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49"/>
            <p:cNvSpPr/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50"/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51"/>
            <p:cNvSpPr/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52"/>
            <p:cNvSpPr/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53"/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54"/>
            <p:cNvSpPr/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55"/>
            <p:cNvSpPr/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56"/>
            <p:cNvSpPr/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57"/>
            <p:cNvSpPr/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58"/>
            <p:cNvSpPr/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59"/>
            <p:cNvSpPr/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60"/>
            <p:cNvSpPr/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61"/>
            <p:cNvSpPr/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62"/>
            <p:cNvSpPr/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71"/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978217" y="1940541"/>
            <a:ext cx="2449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PART 02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47991" y="2961840"/>
            <a:ext cx="31612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立题依据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66399" y="2779909"/>
            <a:ext cx="665278" cy="45720"/>
          </a:xfrm>
          <a:prstGeom prst="rect">
            <a:avLst/>
          </a:prstGeom>
          <a:solidFill>
            <a:srgbClr val="9D1E20"/>
          </a:solidFill>
          <a:ln>
            <a:solidFill>
              <a:srgbClr val="9D1E20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947991" y="3910893"/>
            <a:ext cx="5065277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Basis of Research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8471" y="2171697"/>
            <a:ext cx="6357284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52755" y="300355"/>
            <a:ext cx="8672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综述：</a:t>
            </a:r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  <a:sym typeface="+mn-ea"/>
              </a:rPr>
              <a:t>应用深度学习模型估计能见度（Ouadil</a:t>
            </a:r>
            <a:r>
              <a:rPr lang="en-US" altLang="zh-CN" sz="2400" b="1" dirty="0">
                <a:solidFill>
                  <a:srgbClr val="9D1E20"/>
                </a:solidFill>
                <a:latin typeface="+mj-ea"/>
                <a:ea typeface="+mj-ea"/>
                <a:sym typeface="+mn-ea"/>
              </a:rPr>
              <a:t> et al. 2024)</a:t>
            </a:r>
            <a:endParaRPr lang="en-US" altLang="zh-CN" sz="2400" b="1" dirty="0">
              <a:solidFill>
                <a:srgbClr val="9D1E20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90" y="3357245"/>
            <a:ext cx="4298950" cy="3364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15" y="1100455"/>
            <a:ext cx="6339840" cy="51288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00" y="18243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45" y="1273175"/>
            <a:ext cx="4464050" cy="20840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049780" y="6474460"/>
            <a:ext cx="2743835" cy="231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2645" y="1151255"/>
            <a:ext cx="557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a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2645" y="3512820"/>
            <a:ext cx="557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b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35670" y="782955"/>
            <a:ext cx="557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c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8471" y="2171697"/>
            <a:ext cx="6357284" cy="1341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0" algn="just" defTabSz="91440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kern="1200" cap="none" spc="0" normalizeH="0" baseline="0" noProof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kern="1200" cap="none" spc="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kern="1200" cap="none" spc="0" normalizeH="0" baseline="0" noProof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kern="1200" cap="none" spc="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defRPr/>
            </a:pPr>
            <a:r>
              <a:rPr kumimoji="0" lang="zh-CN" altLang="en-US" sz="1600" b="0" i="0" kern="1200" cap="none" spc="0" normalizeH="0" baseline="0" noProof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请在这里添加相应的文字内容，请在这里添加相应的文字内容，</a:t>
            </a:r>
            <a:endParaRPr kumimoji="0" lang="en-US" altLang="zh-CN" sz="1600" b="0" i="0" kern="1200" cap="none" spc="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  <a:p>
            <a:pPr marR="0" indent="0" algn="just" defTabSz="914400" fontAlgn="auto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kern="1200" cap="none" spc="0" normalizeH="0" baseline="0" noProof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  <a:cs typeface="OPPOSans M" panose="00020600040101010101" pitchFamily="18" charset="-122"/>
                <a:sym typeface="Arial" panose="020B0604020202020204" pitchFamily="34" charset="0"/>
              </a:rPr>
              <a:t>请在这里添加相应的文字内容，请在这里添加相应的文字内容。</a:t>
            </a:r>
            <a:endParaRPr kumimoji="0" lang="zh-CN" altLang="en-US" sz="1600" b="0" i="0" kern="1200" cap="none" spc="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cs typeface="OPPOSans M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52755" y="300355"/>
            <a:ext cx="8672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D1E20"/>
                </a:solidFill>
                <a:latin typeface="+mj-ea"/>
                <a:ea typeface="+mj-ea"/>
              </a:rPr>
              <a:t>综述：关键信息</a:t>
            </a:r>
            <a:endParaRPr lang="zh-CN" altLang="en-US" sz="2400" b="1" dirty="0">
              <a:solidFill>
                <a:srgbClr val="9D1E20"/>
              </a:solidFill>
              <a:latin typeface="+mj-ea"/>
              <a:ea typeface="+mj-ea"/>
            </a:endParaRPr>
          </a:p>
        </p:txBody>
      </p:sp>
      <p:pic>
        <p:nvPicPr>
          <p:cNvPr id="214" name="图片 213" descr="黑白色的标志&#10;&#10;中度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081" y="329205"/>
            <a:ext cx="1322213" cy="3724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124950" y="6356350"/>
            <a:ext cx="2743200" cy="365125"/>
          </a:xfrm>
        </p:spPr>
        <p:txBody>
          <a:bodyPr/>
          <a:lstStyle/>
          <a:p>
            <a:fld id="{CCBA9D17-A0D3-409F-BFF9-E5BAE63FEE3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96000" y="18243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83845" y="1363980"/>
            <a:ext cx="5314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）我们的数据集与综述里各类模型运用的相差较大，且数据量较小，更适合进行</a:t>
            </a:r>
            <a:r>
              <a:rPr lang="zh-CN" altLang="en-US" sz="2400" b="1"/>
              <a:t>迁移学习</a:t>
            </a: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283845" y="2861310"/>
            <a:ext cx="5315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2</a:t>
            </a:r>
            <a:r>
              <a:rPr lang="zh-CN" altLang="en-US" sz="2400"/>
              <a:t>）为了从天气图像中提取特征，综述里将</a:t>
            </a:r>
            <a:r>
              <a:rPr lang="en-US" altLang="zh-CN" sz="2400"/>
              <a:t>CNN</a:t>
            </a:r>
            <a:r>
              <a:rPr lang="zh-CN" altLang="en-US" sz="2400"/>
              <a:t>和</a:t>
            </a:r>
            <a:r>
              <a:rPr lang="en-US" altLang="zh-CN" sz="2400"/>
              <a:t>Transformer</a:t>
            </a:r>
            <a:r>
              <a:rPr lang="zh-CN" altLang="en-US" sz="2400"/>
              <a:t>两种架构作为例子</a:t>
            </a:r>
            <a:endParaRPr lang="zh-CN" altLang="en-US" sz="2400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598795" y="1067435"/>
            <a:ext cx="6116955" cy="14871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829935" y="2738755"/>
            <a:ext cx="5654040" cy="3072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92785" y="4787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83845" y="4366895"/>
            <a:ext cx="53155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（</a:t>
            </a:r>
            <a:r>
              <a:rPr lang="en-US" altLang="zh-CN" sz="2400"/>
              <a:t>3</a:t>
            </a:r>
            <a:r>
              <a:rPr lang="zh-CN" altLang="en-US" sz="2400"/>
              <a:t>）大多数模型仅基于视觉信息进行学习，我们尝试结合</a:t>
            </a:r>
            <a:r>
              <a:rPr lang="zh-CN" altLang="en-US" sz="2400" b="1"/>
              <a:t>大气光学厚度</a:t>
            </a:r>
            <a:r>
              <a:rPr lang="zh-CN" altLang="en-US" sz="2400"/>
              <a:t>（</a:t>
            </a:r>
            <a:r>
              <a:rPr lang="en-US" altLang="zh-CN" sz="2400"/>
              <a:t>AOD</a:t>
            </a:r>
            <a:r>
              <a:rPr lang="zh-CN" altLang="en-US" sz="2400"/>
              <a:t>）和</a:t>
            </a:r>
            <a:r>
              <a:rPr lang="zh-CN" altLang="en-US" sz="2400" b="1"/>
              <a:t>相对湿度</a:t>
            </a:r>
            <a:r>
              <a:rPr lang="zh-CN" altLang="en-US" sz="2400"/>
              <a:t>（</a:t>
            </a:r>
            <a:r>
              <a:rPr lang="en-US" altLang="zh-CN" sz="2400"/>
              <a:t>RH</a:t>
            </a:r>
            <a:r>
              <a:rPr lang="zh-CN" altLang="en-US" sz="2400"/>
              <a:t>）等物理属性作物理信息增强学习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8"/>
</p:tagLst>
</file>

<file path=ppt/tags/tag10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11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12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13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14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15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16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17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18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19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2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20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21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22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23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24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25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26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27.xml><?xml version="1.0" encoding="utf-8"?>
<p:tagLst xmlns:p="http://schemas.openxmlformats.org/presentationml/2006/main">
  <p:tag name="ISLIDE.ICON" val="#393413;#135302;#8893;#152546;"/>
</p:tagLst>
</file>

<file path=ppt/tags/tag28.xml><?xml version="1.0" encoding="utf-8"?>
<p:tagLst xmlns:p="http://schemas.openxmlformats.org/presentationml/2006/main">
  <p:tag name="commondata" val="eyJoZGlkIjoiNTkxNTQ1MmZlYmJhM2JlZmQwOGJlMThjM2M1ODc5ZGEifQ=="/>
</p:tagLst>
</file>

<file path=ppt/tags/tag3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4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5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6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7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8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ags/tag9.xml><?xml version="1.0" encoding="utf-8"?>
<p:tagLst xmlns:p="http://schemas.openxmlformats.org/presentationml/2006/main">
  <p:tag name="KSO_WM_DIAGRAM_VIRTUALLY_FRAME" val="{&quot;height&quot;:483.2385826771653,&quot;left&quot;:501.2964566929134,&quot;top&quot;:34.78874015748032,&quot;width&quot;:701.4084251968504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4168</Words>
  <Application>WPS 演示</Application>
  <PresentationFormat>宽屏</PresentationFormat>
  <Paragraphs>382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Impact</vt:lpstr>
      <vt:lpstr>Cambria Math</vt:lpstr>
      <vt:lpstr>OPPOSans M</vt:lpstr>
      <vt:lpstr>Arial Unicode MS</vt:lpstr>
      <vt:lpstr>Calibri</vt:lpstr>
      <vt:lpstr>-apple-system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Marshall Jiang</cp:lastModifiedBy>
  <cp:revision>5</cp:revision>
  <dcterms:created xsi:type="dcterms:W3CDTF">2024-06-02T04:27:00Z</dcterms:created>
  <dcterms:modified xsi:type="dcterms:W3CDTF">2024-06-10T03:52:14Z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08E576F7B3B240D68EF1EEB4A7985320_13</vt:lpwstr>
  </property>
</Properties>
</file>